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33"/>
  </p:notesMasterIdLst>
  <p:sldIdLst>
    <p:sldId id="256" r:id="rId5"/>
    <p:sldId id="257" r:id="rId6"/>
    <p:sldId id="280" r:id="rId7"/>
    <p:sldId id="278" r:id="rId8"/>
    <p:sldId id="279" r:id="rId9"/>
    <p:sldId id="258" r:id="rId10"/>
    <p:sldId id="277" r:id="rId11"/>
    <p:sldId id="259" r:id="rId12"/>
    <p:sldId id="260" r:id="rId13"/>
    <p:sldId id="276" r:id="rId14"/>
    <p:sldId id="281" r:id="rId15"/>
    <p:sldId id="282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83" r:id="rId28"/>
    <p:sldId id="273" r:id="rId29"/>
    <p:sldId id="274" r:id="rId30"/>
    <p:sldId id="275" r:id="rId31"/>
    <p:sldId id="284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2010" autoAdjust="0"/>
  </p:normalViewPr>
  <p:slideViewPr>
    <p:cSldViewPr snapToGrid="0">
      <p:cViewPr varScale="1">
        <p:scale>
          <a:sx n="102" d="100"/>
          <a:sy n="102" d="100"/>
        </p:scale>
        <p:origin x="15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4FACB-7051-4C5C-B6E9-C9CC7123C43F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53DDA-D170-4B65-A46C-6F66D64EE9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40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53DDA-D170-4B65-A46C-6F66D64EE93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84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53DDA-D170-4B65-A46C-6F66D64EE93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26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075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21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99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71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0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48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466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31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0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32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089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7AC67E4-FB8E-4D56-93EF-EF8AAB7F36C7}" type="datetimeFigureOut">
              <a:rPr lang="ru-RU" smtClean="0"/>
              <a:t>14.12.2023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4891B4B-685D-49F5-884A-3A818A86AC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9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125564"/>
          </a:xfrm>
        </p:spPr>
        <p:txBody>
          <a:bodyPr>
            <a:normAutofit/>
          </a:bodyPr>
          <a:lstStyle/>
          <a:p>
            <a:r>
              <a:rPr lang="ru-RU" sz="6000"/>
              <a:t>Анализ объявлений по продаже авто с сайта auto.ru</a:t>
            </a:r>
            <a:endParaRPr lang="ru-RU" sz="6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00051" y="3616036"/>
            <a:ext cx="10058400" cy="1982585"/>
          </a:xfrm>
        </p:spPr>
        <p:txBody>
          <a:bodyPr>
            <a:normAutofit/>
          </a:bodyPr>
          <a:lstStyle/>
          <a:p>
            <a:r>
              <a:rPr lang="ru-RU" dirty="0">
                <a:latin typeface="+mn-lt"/>
              </a:rPr>
              <a:t>Роман Лисовик</a:t>
            </a:r>
          </a:p>
          <a:p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723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0A327BF-6A76-6F7B-709D-45E64C6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проекта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1C068-488A-7519-03FC-0AA2200688C3}"/>
              </a:ext>
            </a:extLst>
          </p:cNvPr>
          <p:cNvSpPr txBox="1"/>
          <p:nvPr/>
        </p:nvSpPr>
        <p:spPr>
          <a:xfrm>
            <a:off x="762001" y="1778974"/>
            <a:ext cx="10667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Скорость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парсинга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~ 1000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объявлений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в минуту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Размер проекта 215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мБайт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Выгружали данные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~ 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90 минут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Обработка данных с учётом написания программы для первичного анализа заняла </a:t>
            </a:r>
            <a:r>
              <a:rPr lang="ru-RU" sz="2800">
                <a:latin typeface="Calibri" panose="020F0502020204030204" pitchFamily="34" charset="0"/>
                <a:cs typeface="Calibri" panose="020F0502020204030204" pitchFamily="34" charset="0"/>
              </a:rPr>
              <a:t>6 часов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3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0A327BF-6A76-6F7B-709D-45E64C6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дата сета и описание модели данных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1C068-488A-7519-03FC-0AA2200688C3}"/>
              </a:ext>
            </a:extLst>
          </p:cNvPr>
          <p:cNvSpPr txBox="1"/>
          <p:nvPr/>
        </p:nvSpPr>
        <p:spPr>
          <a:xfrm>
            <a:off x="709612" y="1962109"/>
            <a:ext cx="106679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Хранение осуществлено в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MongoDB;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БД состоит из одной коллекции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“cars”;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Общий объём данных 86791 документов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Размер БД 6.12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мБайт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Размер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файла с данными составляет 36 </a:t>
            </a:r>
            <a:r>
              <a:rPr lang="ru-RU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мБайт</a:t>
            </a: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362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0A327BF-6A76-6F7B-709D-45E64C6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документов БД</a:t>
            </a:r>
          </a:p>
        </p:txBody>
      </p:sp>
      <p:pic>
        <p:nvPicPr>
          <p:cNvPr id="3" name="Рисунок 2" descr="Изображение выглядит как текст, электроник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6A58EC4-89E7-D94A-F5F3-74225B37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60" y="2547204"/>
            <a:ext cx="4515480" cy="2781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C9E1AB-E489-DFF8-091D-433C0F9EFEEE}"/>
              </a:ext>
            </a:extLst>
          </p:cNvPr>
          <p:cNvSpPr txBox="1"/>
          <p:nvPr/>
        </p:nvSpPr>
        <p:spPr>
          <a:xfrm>
            <a:off x="762001" y="1798469"/>
            <a:ext cx="1033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 </a:t>
            </a:r>
            <a:r>
              <a:rPr lang="ru-RU" dirty="0"/>
              <a:t>использует распределенную архитектуру, и поддерживает горизонтальное масштабирование.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102364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950FAA0-D41F-48DB-A462-0A15C216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4" name="Picture 3" descr="Документ с графиком и ручкой">
            <a:extLst>
              <a:ext uri="{FF2B5EF4-FFF2-40B4-BE49-F238E27FC236}">
                <a16:creationId xmlns:a16="http://schemas.microsoft.com/office/drawing/2014/main" id="{DBE4E08F-D373-6CA9-808C-FA79B9C94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6" b="39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8FA41B-9A77-4FFE-A10F-9443EFDE6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65037"/>
            <a:ext cx="7534631" cy="262869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B8E5C-5424-5B76-1136-1AB3694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477347"/>
            <a:ext cx="6766928" cy="16459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tx1"/>
                </a:solidFill>
              </a:rPr>
              <a:t>Результаты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2891707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E02BBF-AE5E-163D-5A7E-2AA0730F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2256502"/>
            <a:ext cx="7640514" cy="37473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CD30B6-FEB5-5B9A-BE85-E1FF3F4C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1" y="2247016"/>
            <a:ext cx="7766585" cy="37473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A6AFE0-B5D0-784D-0773-E20842120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010" y="1930612"/>
            <a:ext cx="7915275" cy="43801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B041F-BEEB-9B5E-FD79-6066C49D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Тепловая карта</a:t>
            </a:r>
          </a:p>
        </p:txBody>
      </p:sp>
    </p:spTree>
    <p:extLst>
      <p:ext uri="{BB962C8B-B14F-4D97-AF65-F5344CB8AC3E}">
        <p14:creationId xmlns:p14="http://schemas.microsoft.com/office/powerpoint/2010/main" val="172353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B041F-BEEB-9B5E-FD79-6066C49D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Соотношение типов привода и двигателей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44EAED-363D-A14C-7C38-240AC5D2E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89"/>
          <a:stretch/>
        </p:blipFill>
        <p:spPr>
          <a:xfrm>
            <a:off x="833469" y="3506771"/>
            <a:ext cx="5698581" cy="26665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118796-F792-315A-D73E-19D0BF998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9"/>
          <a:stretch/>
        </p:blipFill>
        <p:spPr>
          <a:xfrm>
            <a:off x="6532050" y="3506770"/>
            <a:ext cx="5131547" cy="26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4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B041F-BEEB-9B5E-FD79-6066C49D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Соотношение типам продавцов и распределение объявлений по городам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5E8C28-3C78-2A4C-D366-7410A4CB9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5" t="8438" r="1"/>
          <a:stretch/>
        </p:blipFill>
        <p:spPr>
          <a:xfrm>
            <a:off x="1172066" y="2790334"/>
            <a:ext cx="4361468" cy="273179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9F683B-7934-31CC-28BA-0A3B1D8AB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" t="8944"/>
          <a:stretch/>
        </p:blipFill>
        <p:spPr>
          <a:xfrm>
            <a:off x="5863472" y="2790334"/>
            <a:ext cx="5156462" cy="25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B041F-BEEB-9B5E-FD79-6066C49D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Соотношение типам </a:t>
            </a:r>
            <a:r>
              <a:rPr lang="ru-RU" dirty="0" err="1"/>
              <a:t>кпп</a:t>
            </a:r>
            <a:r>
              <a:rPr lang="ru-RU" dirty="0"/>
              <a:t> и видам кузовов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5E7155-46D2-1171-B233-6E349740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12057" b="10172"/>
          <a:stretch/>
        </p:blipFill>
        <p:spPr>
          <a:xfrm>
            <a:off x="895546" y="2816241"/>
            <a:ext cx="5509627" cy="25947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A6A037-5D09-615E-D631-AF7476847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4"/>
          <a:stretch/>
        </p:blipFill>
        <p:spPr>
          <a:xfrm>
            <a:off x="6894734" y="2931736"/>
            <a:ext cx="4096322" cy="26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EB041F-BEEB-9B5E-FD79-6066C49D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Распределение по странам производителям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B3100A-1883-5984-786F-5DA389F9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735" y="2425070"/>
            <a:ext cx="5627802" cy="35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5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Наземный транспорт, транспортное средство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75ED701B-6D34-5220-9B38-DC1A1766E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52" y="1912556"/>
            <a:ext cx="5296896" cy="466264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Самый дешёвый автомобиль</a:t>
            </a:r>
          </a:p>
        </p:txBody>
      </p:sp>
    </p:spTree>
    <p:extLst>
      <p:ext uri="{BB962C8B-B14F-4D97-AF65-F5344CB8AC3E}">
        <p14:creationId xmlns:p14="http://schemas.microsoft.com/office/powerpoint/2010/main" val="388547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2477192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Автомобильный рынок в России в упадке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Один из самых популярных сервисов </a:t>
            </a:r>
            <a:br>
              <a:rPr lang="en-US" dirty="0"/>
            </a:br>
            <a:r>
              <a:rPr lang="ru-RU" dirty="0"/>
              <a:t>по продаже автомобилей – </a:t>
            </a:r>
            <a:r>
              <a:rPr lang="en-US" dirty="0"/>
              <a:t>auto.ru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Для анализа собраны данные по 34 </a:t>
            </a:r>
            <a:br>
              <a:rPr lang="ru-RU" dirty="0"/>
            </a:br>
            <a:r>
              <a:rPr lang="ru-RU" dirty="0"/>
              <a:t>самым популярным маркам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7223760" y="673331"/>
            <a:ext cx="4735484" cy="2670204"/>
            <a:chOff x="7223760" y="673331"/>
            <a:chExt cx="4735484" cy="2670204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3760" y="679825"/>
              <a:ext cx="4735484" cy="266371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Знак запрета 4"/>
            <p:cNvSpPr/>
            <p:nvPr/>
          </p:nvSpPr>
          <p:spPr>
            <a:xfrm flipH="1">
              <a:off x="7248698" y="673331"/>
              <a:ext cx="4680066" cy="2585258"/>
            </a:xfrm>
            <a:prstGeom prst="noSmoking">
              <a:avLst>
                <a:gd name="adj" fmla="val 4601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83" y="3957378"/>
            <a:ext cx="5461461" cy="18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0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Самый старый автомобиль</a:t>
            </a:r>
          </a:p>
        </p:txBody>
      </p:sp>
      <p:pic>
        <p:nvPicPr>
          <p:cNvPr id="3" name="Рисунок 2" descr="Изображение выглядит как текст, Наземный транспорт, транспортное средство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E8CBFE27-7A4E-01F6-DD42-AC2844F13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59" y="2157731"/>
            <a:ext cx="4799681" cy="415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8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Среднестатистические значения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580D1-B439-CFE6-6EEB-AC2B3832DDBD}"/>
              </a:ext>
            </a:extLst>
          </p:cNvPr>
          <p:cNvSpPr txBox="1"/>
          <p:nvPr/>
        </p:nvSpPr>
        <p:spPr>
          <a:xfrm>
            <a:off x="867266" y="1973065"/>
            <a:ext cx="75071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результате исследования, было получены следующие средние значения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Год выпуска – 2017 год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Мощность – 190 лошадиных сил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Пробег – 79 тысяч километров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Стоимость – 3 миллиона 600 тысяч рублей</a:t>
            </a:r>
          </a:p>
        </p:txBody>
      </p:sp>
    </p:spTree>
    <p:extLst>
      <p:ext uri="{BB962C8B-B14F-4D97-AF65-F5344CB8AC3E}">
        <p14:creationId xmlns:p14="http://schemas.microsoft.com/office/powerpoint/2010/main" val="2486957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Среднестатистический автомобиль на </a:t>
            </a:r>
            <a:r>
              <a:rPr lang="en-US" dirty="0"/>
              <a:t>auto.ru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580D1-B439-CFE6-6EEB-AC2B3832DDBD}"/>
              </a:ext>
            </a:extLst>
          </p:cNvPr>
          <p:cNvSpPr txBox="1"/>
          <p:nvPr/>
        </p:nvSpPr>
        <p:spPr>
          <a:xfrm>
            <a:off x="867266" y="2086187"/>
            <a:ext cx="64267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Должен соответствовать критериям из предыдущего слайда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кузова – пятидверный внедорожник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Город продажи – Москва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продавца – коммерческий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Страна-производитель – Европейские или Китай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КПП – автомат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Тип привода – передний или полный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761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Среднестатистический автомобиль на </a:t>
            </a:r>
            <a:r>
              <a:rPr lang="en-US" dirty="0"/>
              <a:t>auto.ru</a:t>
            </a:r>
            <a:endParaRPr lang="ru-RU" dirty="0"/>
          </a:p>
        </p:txBody>
      </p:sp>
      <p:pic>
        <p:nvPicPr>
          <p:cNvPr id="3" name="Рисунок 2" descr="Изображение выглядит как текст, колесо, транспортное средство, Наземный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9E9799DD-0AA9-942D-8396-FD17F50B2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025" y="1805623"/>
            <a:ext cx="5125950" cy="48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4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данных с другими исследованиями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580D1-B439-CFE6-6EEB-AC2B3832DDBD}"/>
              </a:ext>
            </a:extLst>
          </p:cNvPr>
          <p:cNvSpPr txBox="1"/>
          <p:nvPr/>
        </p:nvSpPr>
        <p:spPr>
          <a:xfrm>
            <a:off x="867266" y="2157731"/>
            <a:ext cx="9643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 2019 года доля рынка внедорожников увеличилась с 45.2 процентов до 58.4 процентов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Средняя стоимость автомобилей с 2013 года возросла с 905 тысяч рублей до 3.6 млн рублей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Наиболее популярной маркой на вторичном рынке стабильно остаётся АвтоВАЗ.</a:t>
            </a:r>
          </a:p>
        </p:txBody>
      </p:sp>
    </p:spTree>
    <p:extLst>
      <p:ext uri="{BB962C8B-B14F-4D97-AF65-F5344CB8AC3E}">
        <p14:creationId xmlns:p14="http://schemas.microsoft.com/office/powerpoint/2010/main" val="2395038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Дистрибутив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580D1-B439-CFE6-6EEB-AC2B3832DDBD}"/>
              </a:ext>
            </a:extLst>
          </p:cNvPr>
          <p:cNvSpPr txBox="1"/>
          <p:nvPr/>
        </p:nvSpPr>
        <p:spPr>
          <a:xfrm>
            <a:off x="867266" y="1973065"/>
            <a:ext cx="55050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качестве дистрибутива выступают три докер-образа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Парсер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Программа для обработки объявлений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MongoDB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593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B0B4942-B052-5F16-2BBA-8EDA8D15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</a:t>
            </a:r>
            <a:r>
              <a:rPr lang="en-US" dirty="0" err="1"/>
              <a:t>Dockerfile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580D1-B439-CFE6-6EEB-AC2B3832DDBD}"/>
              </a:ext>
            </a:extLst>
          </p:cNvPr>
          <p:cNvSpPr txBox="1"/>
          <p:nvPr/>
        </p:nvSpPr>
        <p:spPr>
          <a:xfrm>
            <a:off x="867266" y="197306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39BC3F-6BAD-4E8F-C6F5-16AD8DA74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14" y="2619396"/>
            <a:ext cx="4121416" cy="15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63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0D5A4-51BF-F6C0-CDCC-474CEE7F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не успели сделать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DC188-4D71-F06D-D41E-0C28CD5D61D0}"/>
              </a:ext>
            </a:extLst>
          </p:cNvPr>
          <p:cNvSpPr txBox="1"/>
          <p:nvPr/>
        </p:nvSpPr>
        <p:spPr>
          <a:xfrm>
            <a:off x="649057" y="2157731"/>
            <a:ext cx="3829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Скачать больше данных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Собрать побольше статистики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Применить </a:t>
            </a:r>
            <a:r>
              <a:rPr lang="ru-RU" dirty="0" err="1"/>
              <a:t>шардинг</a:t>
            </a:r>
            <a:r>
              <a:rPr lang="ru-RU" dirty="0"/>
              <a:t> базы данных</a:t>
            </a:r>
            <a:r>
              <a:rPr lang="en-US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654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0D5A4-51BF-F6C0-CDCC-474CEE7F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04897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2477192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Собрать объявления с сайта </a:t>
            </a:r>
            <a:r>
              <a:rPr lang="en-US" dirty="0"/>
              <a:t>auto.ru;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Произвести анализ объявлений</a:t>
            </a:r>
            <a:r>
              <a:rPr lang="en-US" dirty="0"/>
              <a:t>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 основе анализа получить представление о среднестатистическом автомобиле на сайте</a:t>
            </a:r>
            <a:r>
              <a:rPr lang="en-US" dirty="0"/>
              <a:t>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Сравнить полученные данные с другими исследованиями</a:t>
            </a:r>
            <a:r>
              <a:rPr lang="en-US" dirty="0"/>
              <a:t>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Получить опыт работы с </a:t>
            </a:r>
            <a:r>
              <a:rPr lang="en-US" dirty="0"/>
              <a:t>NoSQL </a:t>
            </a:r>
            <a:r>
              <a:rPr lang="ru-RU" dirty="0"/>
              <a:t>БД, а также </a:t>
            </a:r>
            <a:r>
              <a:rPr lang="en-US" dirty="0"/>
              <a:t>Microsoft Power BI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8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исследования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2477192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Развитие рынка продажи легковых автомобилей в РФ</a:t>
            </a:r>
            <a:r>
              <a:rPr lang="en-US" dirty="0"/>
              <a:t>: </a:t>
            </a:r>
            <a:r>
              <a:rPr lang="ru-RU" dirty="0"/>
              <a:t>анализ и перспективы развития. Тихомирова Т.А., </a:t>
            </a:r>
            <a:r>
              <a:rPr lang="ru-RU" dirty="0" err="1"/>
              <a:t>Муллиева</a:t>
            </a:r>
            <a:r>
              <a:rPr lang="ru-RU" dirty="0"/>
              <a:t> Е.М.</a:t>
            </a:r>
            <a:r>
              <a:rPr lang="en-US" dirty="0"/>
              <a:t> (2015)</a:t>
            </a: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Анализ автомобильного рынка России. </a:t>
            </a:r>
            <a:r>
              <a:rPr lang="ru-RU" dirty="0" err="1"/>
              <a:t>Неуструева</a:t>
            </a:r>
            <a:r>
              <a:rPr lang="ru-RU" dirty="0"/>
              <a:t> А.С., </a:t>
            </a:r>
            <a:r>
              <a:rPr lang="ru-RU" dirty="0" err="1"/>
              <a:t>Лейзин</a:t>
            </a:r>
            <a:r>
              <a:rPr lang="ru-RU" dirty="0"/>
              <a:t> И.Б. (2020)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Ежегодные исследования рынка </a:t>
            </a:r>
            <a:r>
              <a:rPr lang="ru-RU" dirty="0" err="1"/>
              <a:t>Автостат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46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Инфраструктура разработки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7224" y="2477192"/>
            <a:ext cx="10753725" cy="37661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Написание кода производилось в </a:t>
            </a:r>
            <a:r>
              <a:rPr lang="en-US" dirty="0"/>
              <a:t>IDE </a:t>
            </a:r>
            <a:r>
              <a:rPr lang="en-US" dirty="0" err="1"/>
              <a:t>Pycharm</a:t>
            </a:r>
            <a:r>
              <a:rPr lang="en-US" dirty="0"/>
              <a:t>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Хранение данных реализовано в </a:t>
            </a:r>
            <a:r>
              <a:rPr lang="en-US" dirty="0"/>
              <a:t>NoSQL </a:t>
            </a:r>
            <a:r>
              <a:rPr lang="ru-RU" dirty="0"/>
              <a:t>БД </a:t>
            </a:r>
            <a:r>
              <a:rPr lang="en-US" dirty="0"/>
              <a:t>MongoDB;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Визуализация данных в </a:t>
            </a:r>
            <a:r>
              <a:rPr lang="en-US" dirty="0"/>
              <a:t>Microsoft Power BI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174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DC15E8-2437-B693-5942-A7EEAE9E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Парсинг</a:t>
            </a:r>
            <a:r>
              <a:rPr lang="ru-RU" dirty="0"/>
              <a:t> данных с сайта </a:t>
            </a:r>
            <a:r>
              <a:rPr lang="en-US" dirty="0"/>
              <a:t>auto.ru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F2D8CD6-830E-7DDD-23B5-3DFC5E6EF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1973" t="31925" r="31973" b="31681"/>
          <a:stretch/>
        </p:blipFill>
        <p:spPr>
          <a:xfrm>
            <a:off x="10290111" y="3226085"/>
            <a:ext cx="989044" cy="9983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6D9BEC-9756-7767-A776-D81BF785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67" y="2125074"/>
            <a:ext cx="1755711" cy="17557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F8A08B-FB01-1C0D-DDE7-6AD11FDBD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469" y="2975698"/>
            <a:ext cx="1348675" cy="149914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EB3599-8C81-F033-E4ED-1E299AA2A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933" y="4023951"/>
            <a:ext cx="1488578" cy="1488578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653578D-4875-DAAF-45BB-333CF2EDEB44}"/>
              </a:ext>
            </a:extLst>
          </p:cNvPr>
          <p:cNvCxnSpPr>
            <a:stCxn id="4" idx="1"/>
            <a:endCxn id="7" idx="3"/>
          </p:cNvCxnSpPr>
          <p:nvPr/>
        </p:nvCxnSpPr>
        <p:spPr>
          <a:xfrm flipH="1">
            <a:off x="7740144" y="3725273"/>
            <a:ext cx="254996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933DC93-2486-7CAD-1A29-2CADD8980D5F}"/>
              </a:ext>
            </a:extLst>
          </p:cNvPr>
          <p:cNvSpPr txBox="1"/>
          <p:nvPr/>
        </p:nvSpPr>
        <p:spPr>
          <a:xfrm>
            <a:off x="8592824" y="3140497"/>
            <a:ext cx="134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endParaRPr lang="ru-RU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9AEFEC1-DCB8-8D6F-651B-B0CFD5A959C3}"/>
              </a:ext>
            </a:extLst>
          </p:cNvPr>
          <p:cNvSpPr/>
          <p:nvPr/>
        </p:nvSpPr>
        <p:spPr>
          <a:xfrm>
            <a:off x="5259050" y="3226085"/>
            <a:ext cx="1132419" cy="104584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Frame</a:t>
            </a:r>
            <a:endParaRPr 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20F76C9-953C-AB45-429F-A170F3BD401F}"/>
              </a:ext>
            </a:extLst>
          </p:cNvPr>
          <p:cNvCxnSpPr>
            <a:cxnSpLocks/>
            <a:stCxn id="14" idx="1"/>
            <a:endCxn id="5" idx="3"/>
          </p:cNvCxnSpPr>
          <p:nvPr/>
        </p:nvCxnSpPr>
        <p:spPr>
          <a:xfrm flipH="1" flipV="1">
            <a:off x="3163078" y="3002930"/>
            <a:ext cx="2261811" cy="376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1CD58F1-33D2-B20B-7748-8BFF58BECE9B}"/>
              </a:ext>
            </a:extLst>
          </p:cNvPr>
          <p:cNvCxnSpPr>
            <a:stCxn id="14" idx="3"/>
            <a:endCxn id="8" idx="3"/>
          </p:cNvCxnSpPr>
          <p:nvPr/>
        </p:nvCxnSpPr>
        <p:spPr>
          <a:xfrm flipH="1">
            <a:off x="3029511" y="4118771"/>
            <a:ext cx="2395378" cy="6494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64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0A327BF-6A76-6F7B-709D-45E64C6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 при </a:t>
            </a:r>
            <a:r>
              <a:rPr lang="ru-RU" dirty="0" err="1"/>
              <a:t>парсинге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1C068-488A-7519-03FC-0AA2200688C3}"/>
              </a:ext>
            </a:extLst>
          </p:cNvPr>
          <p:cNvSpPr txBox="1"/>
          <p:nvPr/>
        </p:nvSpPr>
        <p:spPr>
          <a:xfrm>
            <a:off x="762001" y="1778974"/>
            <a:ext cx="106679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Необходимость производить авторизацию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Нельзя получить данные по марке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Jetour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Нет информации по актуальному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38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2FAD70-4AC9-9E25-5E8A-62211B18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Собираемые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E6C994-47D2-F7EF-9E1E-EFF39BF4F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6" y="1998133"/>
            <a:ext cx="4931042" cy="411341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Марка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Модель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Год выпуска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Цена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Пробег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Регион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Продавец (дилер/частный)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Мощность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Коробка передач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Привод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Кузов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Страна производителя</a:t>
            </a:r>
          </a:p>
          <a:p>
            <a:pPr>
              <a:lnSpc>
                <a:spcPct val="70000"/>
              </a:lnSpc>
              <a:buFont typeface="Wingdings" panose="05000000000000000000" pitchFamily="2" charset="2"/>
              <a:buChar char="q"/>
            </a:pPr>
            <a:r>
              <a:rPr lang="ru-RU" dirty="0"/>
              <a:t>Ценовой сегмент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661F4A7-F6D4-3364-DC83-D9831ED406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8088" y="1998663"/>
            <a:ext cx="2830037" cy="3767137"/>
          </a:xfrm>
        </p:spPr>
      </p:pic>
    </p:spTree>
    <p:extLst>
      <p:ext uri="{BB962C8B-B14F-4D97-AF65-F5344CB8AC3E}">
        <p14:creationId xmlns:p14="http://schemas.microsoft.com/office/powerpoint/2010/main" val="225850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0A327BF-6A76-6F7B-709D-45E64C67A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данных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E7DAFE-C280-A90F-BC42-DA147A6E9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2090058"/>
            <a:ext cx="3958205" cy="10295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588BE3-F466-1BEC-6BE6-A408BB9D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3119649"/>
            <a:ext cx="2382415" cy="12842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C55D98-FE92-48AB-498D-709020445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1" y="4403919"/>
            <a:ext cx="2382415" cy="1691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B1C068-488A-7519-03FC-0AA2200688C3}"/>
              </a:ext>
            </a:extLst>
          </p:cNvPr>
          <p:cNvSpPr txBox="1"/>
          <p:nvPr/>
        </p:nvSpPr>
        <p:spPr>
          <a:xfrm>
            <a:off x="6522097" y="2090058"/>
            <a:ext cx="33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Анализ значений (мин./ср./макс.)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CD9D88-6010-F093-AFBE-B676F04DDEBC}"/>
              </a:ext>
            </a:extLst>
          </p:cNvPr>
          <p:cNvSpPr txBox="1"/>
          <p:nvPr/>
        </p:nvSpPr>
        <p:spPr>
          <a:xfrm>
            <a:off x="6522097" y="3284730"/>
            <a:ext cx="33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Поиск уникальных значений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C73C3-4213-ADCB-DB78-43E83D108C8D}"/>
              </a:ext>
            </a:extLst>
          </p:cNvPr>
          <p:cNvSpPr txBox="1"/>
          <p:nvPr/>
        </p:nvSpPr>
        <p:spPr>
          <a:xfrm>
            <a:off x="6522097" y="4772437"/>
            <a:ext cx="33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alibri" panose="020F0502020204030204" pitchFamily="34" charset="0"/>
                <a:cs typeface="Calibri" panose="020F0502020204030204" pitchFamily="34" charset="0"/>
              </a:rPr>
              <a:t>Счетчик уникальных значений</a:t>
            </a:r>
          </a:p>
        </p:txBody>
      </p:sp>
    </p:spTree>
    <p:extLst>
      <p:ext uri="{BB962C8B-B14F-4D97-AF65-F5344CB8AC3E}">
        <p14:creationId xmlns:p14="http://schemas.microsoft.com/office/powerpoint/2010/main" val="1997937239"/>
      </p:ext>
    </p:extLst>
  </p:cSld>
  <p:clrMapOvr>
    <a:masterClrMapping/>
  </p:clrMapOvr>
</p:sld>
</file>

<file path=ppt/theme/theme1.xml><?xml version="1.0" encoding="utf-8"?>
<a:theme xmlns:a="http://schemas.openxmlformats.org/drawingml/2006/main" name="Метрополия">
  <a:themeElements>
    <a:clrScheme name="Метрополия">
      <a:dk1>
        <a:sysClr val="windowText" lastClr="000000"/>
      </a:dk1>
      <a:lt1>
        <a:sysClr val="window" lastClr="FFFFFF"/>
      </a:lt1>
      <a:dk2>
        <a:srgbClr val="471101"/>
      </a:dk2>
      <a:lt2>
        <a:srgbClr val="E7E8E2"/>
      </a:lt2>
      <a:accent1>
        <a:srgbClr val="A6B727"/>
      </a:accent1>
      <a:accent2>
        <a:srgbClr val="F04304"/>
      </a:accent2>
      <a:accent3>
        <a:srgbClr val="EF8606"/>
      </a:accent3>
      <a:accent4>
        <a:srgbClr val="F2C100"/>
      </a:accent4>
      <a:accent5>
        <a:srgbClr val="A65001"/>
      </a:accent5>
      <a:accent6>
        <a:srgbClr val="BA9585"/>
      </a:accent6>
      <a:hlink>
        <a:srgbClr val="00B0F0"/>
      </a:hlink>
      <a:folHlink>
        <a:srgbClr val="7F7F7F"/>
      </a:folHlink>
    </a:clrScheme>
    <a:fontScheme name="Метрополи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поли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A8A2BB7-7C5E-4EB2-B1F1-CFFF0F57E77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263c38-a341-4add-9cb9-ca26427dafc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3FD318B3A284944988EDCEC10844E14" ma:contentTypeVersion="15" ma:contentTypeDescription="Создание документа." ma:contentTypeScope="" ma:versionID="3b7cc79714fb6e944d161a39b5ef62a7">
  <xsd:schema xmlns:xsd="http://www.w3.org/2001/XMLSchema" xmlns:xs="http://www.w3.org/2001/XMLSchema" xmlns:p="http://schemas.microsoft.com/office/2006/metadata/properties" xmlns:ns3="dc263c38-a341-4add-9cb9-ca26427dafc0" xmlns:ns4="80a35891-c1dc-46df-a870-e0b80c4ed2cc" targetNamespace="http://schemas.microsoft.com/office/2006/metadata/properties" ma:root="true" ma:fieldsID="2a9591d0068252ab1039ff5c264a1854" ns3:_="" ns4:_="">
    <xsd:import namespace="dc263c38-a341-4add-9cb9-ca26427dafc0"/>
    <xsd:import namespace="80a35891-c1dc-46df-a870-e0b80c4ed2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263c38-a341-4add-9cb9-ca26427daf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35891-c1dc-46df-a870-e0b80c4ed2c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99BF45-B7D4-49F0-87F6-B4FB8C672142}">
  <ds:schemaRefs>
    <ds:schemaRef ds:uri="dc263c38-a341-4add-9cb9-ca26427dafc0"/>
    <ds:schemaRef ds:uri="http://schemas.microsoft.com/office/2006/documentManagement/types"/>
    <ds:schemaRef ds:uri="80a35891-c1dc-46df-a870-e0b80c4ed2cc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5C10DA0-868E-47D3-9888-68F678817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263c38-a341-4add-9cb9-ca26427dafc0"/>
    <ds:schemaRef ds:uri="80a35891-c1dc-46df-a870-e0b80c4ed2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D75E78-2013-4385-806F-B8C50AC0A0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TM03457491[[fn=Метрополия]]</Template>
  <TotalTime>125</TotalTime>
  <Words>522</Words>
  <Application>Microsoft Office PowerPoint</Application>
  <PresentationFormat>Широкоэкранный</PresentationFormat>
  <Paragraphs>99</Paragraphs>
  <Slides>28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Метрополия</vt:lpstr>
      <vt:lpstr>Анализ объявлений по продаже авто с сайта auto.ru</vt:lpstr>
      <vt:lpstr>Введение</vt:lpstr>
      <vt:lpstr>Цель проекта</vt:lpstr>
      <vt:lpstr>Другие исследования </vt:lpstr>
      <vt:lpstr>Инфраструктура разработки</vt:lpstr>
      <vt:lpstr>Парсинг данных с сайта auto.ru</vt:lpstr>
      <vt:lpstr>Сложности при парсинге</vt:lpstr>
      <vt:lpstr>Собираемые данные</vt:lpstr>
      <vt:lpstr>Анализ данных</vt:lpstr>
      <vt:lpstr>Характеристики проекта</vt:lpstr>
      <vt:lpstr>Характеристики дата сета и описание модели данных</vt:lpstr>
      <vt:lpstr>Структура документов БД</vt:lpstr>
      <vt:lpstr>Результаты анализа</vt:lpstr>
      <vt:lpstr>Тепловая карта</vt:lpstr>
      <vt:lpstr>Соотношение типов привода и двигателей</vt:lpstr>
      <vt:lpstr>Соотношение типам продавцов и распределение объявлений по городам</vt:lpstr>
      <vt:lpstr>Соотношение типам кпп и видам кузовов</vt:lpstr>
      <vt:lpstr>Распределение по странам производителям</vt:lpstr>
      <vt:lpstr>Самый дешёвый автомобиль</vt:lpstr>
      <vt:lpstr>Самый старый автомобиль</vt:lpstr>
      <vt:lpstr>Среднестатистические значения </vt:lpstr>
      <vt:lpstr>Среднестатистический автомобиль на auto.ru</vt:lpstr>
      <vt:lpstr>Среднестатистический автомобиль на auto.ru</vt:lpstr>
      <vt:lpstr>Сравнение данных с другими исследованиями</vt:lpstr>
      <vt:lpstr>Дистрибутив</vt:lpstr>
      <vt:lpstr>Структура Dockerfile</vt:lpstr>
      <vt:lpstr>Что не успели сделать:</vt:lpstr>
      <vt:lpstr>Спасибо за внимание!</vt:lpstr>
    </vt:vector>
  </TitlesOfParts>
  <Company>InfoTeCS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объявлений по продаже авто с сайта auto.ru</dc:title>
  <dc:creator>Pyatov Danil</dc:creator>
  <cp:lastModifiedBy>Leisowik Roman</cp:lastModifiedBy>
  <cp:revision>14</cp:revision>
  <dcterms:created xsi:type="dcterms:W3CDTF">2023-11-30T16:03:18Z</dcterms:created>
  <dcterms:modified xsi:type="dcterms:W3CDTF">2023-12-14T20:51:24Z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0x01010063FD318B3A284944988EDCEC10844E14</vt:lpwstr>
  </property>
</Properties>
</file>